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6858000" cy="9144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61" autoAdjust="0"/>
    <p:restoredTop sz="96433" autoAdjust="0"/>
  </p:normalViewPr>
  <p:slideViewPr>
    <p:cSldViewPr snapToGrid="0">
      <p:cViewPr>
        <p:scale>
          <a:sx n="310" d="100"/>
          <a:sy n="310" d="100"/>
        </p:scale>
        <p:origin x="-3054" y="-358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6" d="100"/>
          <a:sy n="86" d="100"/>
        </p:scale>
        <p:origin x="2928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45DF41-978A-48CB-95B4-77C8D3D0CF98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A6D2F71-38A7-424B-BAA6-52D44D05A081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20001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77A1C-94B4-4A5C-A0DB-03B88422A1E8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7971DB-2051-4FA0-B980-8491633306A8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8197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2271713" y="1143000"/>
            <a:ext cx="231457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7971DB-2051-4FA0-B980-8491633306A8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62828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l-GR"/>
              <a:t>Στυλ κύριου υπότιτλου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006503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9512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8042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ροσαρμοσμένη διάταξ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61013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928624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9397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246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66280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98256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229818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14309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l-GR"/>
              <a:t>Στυλ υποδείγματος κειμένου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6905B-FB68-4E62-BA78-87741B3E7F1C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1173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Στυλ κύριου τίτλου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υποδείγματος κειμένου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26905B-FB68-4E62-BA78-87741B3E7F1C}" type="datetimeFigureOut">
              <a:rPr lang="el-GR" smtClean="0"/>
              <a:pPr/>
              <a:t>13/12/2023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896C19-F4D6-4451-8279-04CE1E0C6E87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909324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60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Εικόνα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396" y="6419878"/>
            <a:ext cx="3648019" cy="918307"/>
          </a:xfrm>
          <a:prstGeom prst="rect">
            <a:avLst/>
          </a:prstGeom>
        </p:spPr>
      </p:pic>
      <p:sp>
        <p:nvSpPr>
          <p:cNvPr id="7" name="4 - TextBox"/>
          <p:cNvSpPr txBox="1"/>
          <p:nvPr/>
        </p:nvSpPr>
        <p:spPr>
          <a:xfrm>
            <a:off x="1248523" y="2390793"/>
            <a:ext cx="4543425" cy="1442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Η </a:t>
            </a:r>
            <a:r>
              <a:rPr lang="el-GR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επιχείρηση</a:t>
            </a:r>
            <a:r>
              <a:rPr lang="en-US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ΓΕΩΡΓΙΟΣ ΖΩΓΡΑΦΟΣ </a:t>
            </a: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που εδρεύει στην Περιφέρεια </a:t>
            </a:r>
            <a:r>
              <a:rPr lang="el-GR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Κεντρικής Μακεδονίας</a:t>
            </a: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, εντάχθηκε στη Δ</a:t>
            </a:r>
            <a:r>
              <a:rPr lang="el-GR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ράση </a:t>
            </a: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«Ίδρυση νέων </a:t>
            </a:r>
            <a:r>
              <a:rPr lang="el-GR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και</a:t>
            </a:r>
            <a:r>
              <a:rPr lang="en-US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εκσυγχρονισμός </a:t>
            </a: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υφιστάμενων πολύ μικρών, μικρών και μεσαίων </a:t>
            </a:r>
            <a:r>
              <a:rPr lang="el-GR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επιχειρήσεων</a:t>
            </a:r>
            <a:r>
              <a:rPr lang="en-US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μεταποίησης </a:t>
            </a: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και τουρισμού», </a:t>
            </a:r>
            <a:r>
              <a:rPr lang="el-GR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του Επιχειρησιακού Προγράμματος «Κεντρική Μακεδονία» 2014-2020.</a:t>
            </a:r>
            <a:endParaRPr lang="el-GR" sz="675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 </a:t>
            </a:r>
          </a:p>
          <a:p>
            <a:pPr algn="just"/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Η </a:t>
            </a:r>
            <a:r>
              <a:rPr lang="el-GR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Δράση </a:t>
            </a: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έχει ως στόχο την ενίσχυση των μικρομεσαίων επιχειρήσεων για την υλοποίηση επενδυτικών σχεδίων προκειμένου </a:t>
            </a:r>
            <a:r>
              <a:rPr lang="el-GR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να αυξηθεί η ανταγωνιστικότητα και κατ’ επέκταση να βελτιωθεί η θέση τους στην εγχώρια και διεθνή αγορά.  </a:t>
            </a:r>
          </a:p>
          <a:p>
            <a:pPr algn="just"/>
            <a:endParaRPr lang="el-GR" sz="675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el-GR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Ο </a:t>
            </a: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συνολικός προϋπολογισμός της επένδυσης είναι </a:t>
            </a:r>
            <a:r>
              <a:rPr lang="el-GR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…</a:t>
            </a:r>
            <a:r>
              <a:rPr lang="en-US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100.329,04</a:t>
            </a:r>
            <a:r>
              <a:rPr lang="en-US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..</a:t>
            </a:r>
            <a:r>
              <a:rPr lang="el-GR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€, εκ των οποίων η </a:t>
            </a:r>
            <a:r>
              <a:rPr lang="el-GR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Δημόσια Δαπάνη </a:t>
            </a: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ανέρχεται σε </a:t>
            </a:r>
            <a:r>
              <a:rPr lang="el-GR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…</a:t>
            </a:r>
            <a:r>
              <a:rPr lang="en-US" sz="675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45.148,07</a:t>
            </a:r>
            <a:r>
              <a:rPr lang="en-US" sz="675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..</a:t>
            </a:r>
            <a:r>
              <a:rPr lang="el-GR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€ και συγχρηματοδοτείται από την Ελλάδα και το Ευρωπαϊκό Ταμείο Περιφερειακής Ανάπτυξης (ΕΤΠΑ) της Ευρωπαϊκής Ένωσης (ΕΕ) στο πλαίσιο του Επιχειρησιακού Προγράμματος </a:t>
            </a:r>
            <a:r>
              <a:rPr lang="el-GR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«Κεντρική </a:t>
            </a: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Μακεδονία» 2014-2020.</a:t>
            </a:r>
          </a:p>
        </p:txBody>
      </p:sp>
      <p:sp>
        <p:nvSpPr>
          <p:cNvPr id="8" name="5 - TextBox"/>
          <p:cNvSpPr txBox="1"/>
          <p:nvPr/>
        </p:nvSpPr>
        <p:spPr>
          <a:xfrm>
            <a:off x="1248523" y="3958140"/>
            <a:ext cx="4543425" cy="2065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675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Το επιχειρηματικό σχέδιο που εγκρίθηκε προς χρηματοδότηση και υλοποιήθηκε, περιλαμβάνει επενδύσεις στις παρακάτω κατηγορίες</a:t>
            </a:r>
            <a:r>
              <a:rPr lang="el-GR" sz="675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endParaRPr lang="el-GR" sz="675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Κτίρια, εγκαταστάσεις και περιβάλλον χώρος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Μηχανήματα - Εξοπλισμός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Λογισμικά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Πιστοποίηση Προϊόντων – Υπηρεσιών – Διαδικασιών </a:t>
            </a:r>
          </a:p>
          <a:p>
            <a:endParaRPr lang="el-GR" sz="675" b="1" dirty="0" smtClean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r>
              <a:rPr lang="el-GR" sz="675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Μέσω </a:t>
            </a:r>
            <a:r>
              <a:rPr lang="el-GR" sz="675" b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της συμμετοχής στη Δράση, η επιχείρηση πέτυχε</a:t>
            </a:r>
            <a:r>
              <a:rPr lang="el-GR" sz="675" b="1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:</a:t>
            </a:r>
          </a:p>
          <a:p>
            <a:endParaRPr lang="el-GR" sz="675" b="1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</a:t>
            </a:r>
            <a:r>
              <a:rPr lang="el-GR" sz="675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ελτίωση</a:t>
            </a:r>
            <a:r>
              <a:rPr lang="el-GR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της ανταγωνιστικότητας της 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el-GR" sz="675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ύξηση</a:t>
            </a:r>
            <a:r>
              <a:rPr lang="el-GR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της κερδοφορίας της 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</a:t>
            </a:r>
            <a:r>
              <a:rPr lang="el-GR" sz="675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νίσχυση</a:t>
            </a:r>
            <a:r>
              <a:rPr lang="el-GR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της εξωστρέφειας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</a:t>
            </a:r>
            <a:r>
              <a:rPr lang="el-GR" sz="675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πέκταση</a:t>
            </a:r>
            <a:r>
              <a:rPr lang="el-GR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της αγοράς με τη προσθήκη νέων προϊόντων &amp; υπηρεσιών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E</a:t>
            </a:r>
            <a:r>
              <a:rPr lang="el-GR" sz="675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ξασφάλιση</a:t>
            </a:r>
            <a:r>
              <a:rPr lang="el-GR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υψηλότερης ποιότητας προϊόντα &amp; υπηρεσίες 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</a:t>
            </a:r>
            <a:r>
              <a:rPr lang="el-GR" sz="675" dirty="0" err="1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ύξηση</a:t>
            </a:r>
            <a:r>
              <a:rPr lang="el-GR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της παραγωγικότητας  &amp; βελτίωση λειτουργικών διαδικασιών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Ε</a:t>
            </a:r>
            <a:r>
              <a:rPr lang="el-GR" sz="675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νίσχυση </a:t>
            </a:r>
            <a:r>
              <a:rPr lang="el-GR" sz="675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της επιχειρηματικότητας</a:t>
            </a:r>
          </a:p>
          <a:p>
            <a:pPr marL="171450" lvl="0" indent="-171450">
              <a:buFont typeface="Wingdings" panose="05000000000000000000" pitchFamily="2" charset="2"/>
              <a:buChar char="ü"/>
            </a:pPr>
            <a:endParaRPr lang="en-US" sz="675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endParaRPr lang="el-GR" sz="675" dirty="0">
              <a:solidFill>
                <a:srgbClr val="00206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383C5E75-4DEB-4094-9D78-3A2B35E2E81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2305" y="424268"/>
            <a:ext cx="2665476" cy="528066"/>
          </a:xfrm>
          <a:prstGeom prst="rect">
            <a:avLst/>
          </a:prstGeom>
        </p:spPr>
      </p:pic>
      <p:pic>
        <p:nvPicPr>
          <p:cNvPr id="9" name="Picture 2" descr="Προεπισκόπηση εικόνας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8627" y="1379775"/>
            <a:ext cx="1342127" cy="9147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Ορθογώνιο 10"/>
          <p:cNvSpPr/>
          <p:nvPr/>
        </p:nvSpPr>
        <p:spPr>
          <a:xfrm>
            <a:off x="2192184" y="1421649"/>
            <a:ext cx="35799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</a:rPr>
              <a:t>I</a:t>
            </a:r>
            <a:r>
              <a:rPr lang="el-GR" sz="1200" dirty="0" smtClean="0">
                <a:solidFill>
                  <a:srgbClr val="002060"/>
                </a:solidFill>
                <a:latin typeface="Verdana" pitchFamily="34" charset="0"/>
                <a:ea typeface="Verdana" pitchFamily="34" charset="0"/>
              </a:rPr>
              <a:t>ΔΡΥΣΗ ΚΑΙ ΕΚΣΥΓΧΡΟΝΙΣΜΟΣ ΜΙΚΡΩΝ, ΠΟΛΥ ΜΙΚΡΩΝ ΚΑΙ ΜΕΣΑΙΩΝ ΕΠΙΧΕΙΡΗΣΕΩΝ ΜΕΤΑΠΟΙΗΣΗΣ ΚΑΙ ΤΟΥΡΙΣΜΟΥ</a:t>
            </a:r>
            <a:endParaRPr lang="el-GR" sz="1200" dirty="0"/>
          </a:p>
        </p:txBody>
      </p:sp>
    </p:spTree>
    <p:extLst>
      <p:ext uri="{BB962C8B-B14F-4D97-AF65-F5344CB8AC3E}">
        <p14:creationId xmlns:p14="http://schemas.microsoft.com/office/powerpoint/2010/main" val="317548585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Θέμα του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Θέμα του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Θέμα του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248</TotalTime>
  <Words>147</Words>
  <Application>Microsoft Office PowerPoint</Application>
  <PresentationFormat>Προβολή στην οθόνη (4:3)</PresentationFormat>
  <Paragraphs>23</Paragraphs>
  <Slides>1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Verdana</vt:lpstr>
      <vt:lpstr>Wingdings</vt:lpstr>
      <vt:lpstr>Θέμα του Office</vt:lpstr>
      <vt:lpstr>Παρουσίαση του PowerPoint</vt:lpstr>
    </vt:vector>
  </TitlesOfParts>
  <Company>KEPA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ΤΣΕΛΕΚΙΔΟΥ ΚΑΛΛΙΣ</dc:creator>
  <cp:lastModifiedBy>Γιώργος</cp:lastModifiedBy>
  <cp:revision>24</cp:revision>
  <dcterms:created xsi:type="dcterms:W3CDTF">2019-10-24T12:02:18Z</dcterms:created>
  <dcterms:modified xsi:type="dcterms:W3CDTF">2023-12-13T12:45:57Z</dcterms:modified>
</cp:coreProperties>
</file>